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notesMasterIdLst>
    <p:notesMasterId r:id="rId14"/>
  </p:notesMasterIdLst>
  <p:sldIdLst>
    <p:sldId id="258" r:id="rId4"/>
    <p:sldId id="267" r:id="rId5"/>
    <p:sldId id="268" r:id="rId6"/>
    <p:sldId id="269" r:id="rId7"/>
    <p:sldId id="270" r:id="rId8"/>
    <p:sldId id="271" r:id="rId9"/>
    <p:sldId id="273" r:id="rId10"/>
    <p:sldId id="274" r:id="rId11"/>
    <p:sldId id="276" r:id="rId12"/>
    <p:sldId id="275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84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5.9162838495981064E-2"/>
          <c:w val="0.91624786788396062"/>
          <c:h val="0.675045957425919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rgbClr val="00B0F0"/>
            </a:solidFill>
            <a:ln w="9525">
              <a:solidFill>
                <a:srgbClr val="00206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Кондратовское </c:v>
                </c:pt>
                <c:pt idx="2">
                  <c:v>Савинское </c:v>
                </c:pt>
                <c:pt idx="3">
                  <c:v>Двуреченское </c:v>
                </c:pt>
                <c:pt idx="4">
                  <c:v>Фроловское </c:v>
                </c:pt>
                <c:pt idx="5">
                  <c:v>Сылвенское </c:v>
                </c:pt>
                <c:pt idx="6">
                  <c:v>Усть-Качкинское </c:v>
                </c:pt>
                <c:pt idx="7">
                  <c:v>Юговское </c:v>
                </c:pt>
                <c:pt idx="8">
                  <c:v>Лобановское </c:v>
                </c:pt>
                <c:pt idx="9">
                  <c:v>Юго-Камское </c:v>
                </c:pt>
                <c:pt idx="10">
                  <c:v>Гамовское </c:v>
                </c:pt>
                <c:pt idx="11">
                  <c:v>Кукуштанское </c:v>
                </c:pt>
                <c:pt idx="12">
                  <c:v>Заболотское </c:v>
                </c:pt>
                <c:pt idx="13">
                  <c:v>Хохловское </c:v>
                </c:pt>
                <c:pt idx="14">
                  <c:v>Бершетское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52394.6</c:v>
                </c:pt>
                <c:pt idx="1">
                  <c:v>31885.3</c:v>
                </c:pt>
                <c:pt idx="2">
                  <c:v>36862.5</c:v>
                </c:pt>
                <c:pt idx="3">
                  <c:v>26105.9</c:v>
                </c:pt>
                <c:pt idx="4">
                  <c:v>21059.200000000001</c:v>
                </c:pt>
                <c:pt idx="5">
                  <c:v>22253.4</c:v>
                </c:pt>
                <c:pt idx="6">
                  <c:v>22170.799999999999</c:v>
                </c:pt>
                <c:pt idx="7">
                  <c:v>19609.5</c:v>
                </c:pt>
                <c:pt idx="8">
                  <c:v>15737.2</c:v>
                </c:pt>
                <c:pt idx="9">
                  <c:v>12590.8</c:v>
                </c:pt>
                <c:pt idx="10">
                  <c:v>9498</c:v>
                </c:pt>
                <c:pt idx="11">
                  <c:v>10834.4</c:v>
                </c:pt>
                <c:pt idx="12">
                  <c:v>9580.4</c:v>
                </c:pt>
                <c:pt idx="13">
                  <c:v>5421.2</c:v>
                </c:pt>
                <c:pt idx="14">
                  <c:v>5279.2</c:v>
                </c:pt>
                <c:pt idx="15">
                  <c:v>2903.8</c:v>
                </c:pt>
                <c:pt idx="16">
                  <c:v>1346.2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4E-43CD-8582-A84D36F5F6D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00FF00"/>
            </a:solidFill>
            <a:ln w="9525">
              <a:solidFill>
                <a:srgbClr val="002060"/>
              </a:solidFill>
            </a:ln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64E-43CD-8582-A84D36F5F6D2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964E-43CD-8582-A84D36F5F6D2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964E-43CD-8582-A84D36F5F6D2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rgbClr val="00206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64E-43CD-8582-A84D36F5F6D2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rgbClr val="00206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64E-43CD-8582-A84D36F5F6D2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rgbClr val="00206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64E-43CD-8582-A84D36F5F6D2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rgbClr val="00206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64E-43CD-8582-A84D36F5F6D2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Кондратовское </c:v>
                </c:pt>
                <c:pt idx="2">
                  <c:v>Савинское </c:v>
                </c:pt>
                <c:pt idx="3">
                  <c:v>Двуреченское </c:v>
                </c:pt>
                <c:pt idx="4">
                  <c:v>Фроловское </c:v>
                </c:pt>
                <c:pt idx="5">
                  <c:v>Сылвенское </c:v>
                </c:pt>
                <c:pt idx="6">
                  <c:v>Усть-Качкинское </c:v>
                </c:pt>
                <c:pt idx="7">
                  <c:v>Юговское </c:v>
                </c:pt>
                <c:pt idx="8">
                  <c:v>Лобановское </c:v>
                </c:pt>
                <c:pt idx="9">
                  <c:v>Юго-Камское </c:v>
                </c:pt>
                <c:pt idx="10">
                  <c:v>Гамовское </c:v>
                </c:pt>
                <c:pt idx="11">
                  <c:v>Кукуштанское </c:v>
                </c:pt>
                <c:pt idx="12">
                  <c:v>Заболотское </c:v>
                </c:pt>
                <c:pt idx="13">
                  <c:v>Хохловское </c:v>
                </c:pt>
                <c:pt idx="14">
                  <c:v>Бершетское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59801.2</c:v>
                </c:pt>
                <c:pt idx="1">
                  <c:v>39961.9</c:v>
                </c:pt>
                <c:pt idx="2">
                  <c:v>38244.6</c:v>
                </c:pt>
                <c:pt idx="3">
                  <c:v>32577.200000000001</c:v>
                </c:pt>
                <c:pt idx="4">
                  <c:v>24200.799999999999</c:v>
                </c:pt>
                <c:pt idx="5">
                  <c:v>21675.599999999999</c:v>
                </c:pt>
                <c:pt idx="6">
                  <c:v>21190.5</c:v>
                </c:pt>
                <c:pt idx="7">
                  <c:v>20596</c:v>
                </c:pt>
                <c:pt idx="8">
                  <c:v>18574.400000000001</c:v>
                </c:pt>
                <c:pt idx="9">
                  <c:v>14500.4</c:v>
                </c:pt>
                <c:pt idx="10">
                  <c:v>12013.5</c:v>
                </c:pt>
                <c:pt idx="11">
                  <c:v>11277.4</c:v>
                </c:pt>
                <c:pt idx="12">
                  <c:v>9161.4</c:v>
                </c:pt>
                <c:pt idx="13">
                  <c:v>6373.1</c:v>
                </c:pt>
                <c:pt idx="14">
                  <c:v>5776.4</c:v>
                </c:pt>
                <c:pt idx="15">
                  <c:v>2880.8</c:v>
                </c:pt>
                <c:pt idx="16">
                  <c:v>1615.9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64E-43CD-8582-A84D36F5F6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69284992"/>
        <c:axId val="69286528"/>
      </c:barChart>
      <c:catAx>
        <c:axId val="69284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baseline="0"/>
            </a:pPr>
            <a:endParaRPr lang="ru-RU"/>
          </a:p>
        </c:txPr>
        <c:crossAx val="69286528"/>
        <c:crosses val="autoZero"/>
        <c:auto val="1"/>
        <c:lblAlgn val="ctr"/>
        <c:lblOffset val="100"/>
        <c:noMultiLvlLbl val="0"/>
      </c:catAx>
      <c:valAx>
        <c:axId val="69286528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1.1962495123280874E-3"/>
            </c:manualLayout>
          </c:layout>
          <c:overlay val="0"/>
        </c:title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92849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6573353408761031"/>
          <c:y val="8.0195869709567158E-2"/>
          <c:w val="0.44522410675191088"/>
          <c:h val="6.9265186747490687E-2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5.9162838495981064E-2"/>
          <c:w val="0.91624786788396062"/>
          <c:h val="0.675045957425919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rgbClr val="00B0F0"/>
            </a:solidFill>
            <a:ln w="9525">
              <a:solidFill>
                <a:srgbClr val="00206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Кондратовское </c:v>
                </c:pt>
                <c:pt idx="2">
                  <c:v>Култаевское </c:v>
                </c:pt>
                <c:pt idx="3">
                  <c:v>Фроловское </c:v>
                </c:pt>
                <c:pt idx="4">
                  <c:v>Лобановское </c:v>
                </c:pt>
                <c:pt idx="5">
                  <c:v>Сылвенское </c:v>
                </c:pt>
                <c:pt idx="6">
                  <c:v>Двуреченское </c:v>
                </c:pt>
                <c:pt idx="7">
                  <c:v>Гамовское </c:v>
                </c:pt>
                <c:pt idx="8">
                  <c:v>Усть-Качкинское </c:v>
                </c:pt>
                <c:pt idx="9">
                  <c:v>Юго-Камское </c:v>
                </c:pt>
                <c:pt idx="10">
                  <c:v>Кукуштанское </c:v>
                </c:pt>
                <c:pt idx="11">
                  <c:v>Бершетское </c:v>
                </c:pt>
                <c:pt idx="12">
                  <c:v>Юговское </c:v>
                </c:pt>
                <c:pt idx="13">
                  <c:v>Хохловское </c:v>
                </c:pt>
                <c:pt idx="14">
                  <c:v>Платошинское </c:v>
                </c:pt>
                <c:pt idx="15">
                  <c:v>Заболотское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9081.5</c:v>
                </c:pt>
                <c:pt idx="1">
                  <c:v>12478.3</c:v>
                </c:pt>
                <c:pt idx="2">
                  <c:v>8888.6</c:v>
                </c:pt>
                <c:pt idx="3">
                  <c:v>4670.2</c:v>
                </c:pt>
                <c:pt idx="4">
                  <c:v>4755.2</c:v>
                </c:pt>
                <c:pt idx="5">
                  <c:v>5513.4</c:v>
                </c:pt>
                <c:pt idx="6">
                  <c:v>3984.9</c:v>
                </c:pt>
                <c:pt idx="7">
                  <c:v>3046</c:v>
                </c:pt>
                <c:pt idx="8">
                  <c:v>3485.8</c:v>
                </c:pt>
                <c:pt idx="9">
                  <c:v>2538.8000000000002</c:v>
                </c:pt>
                <c:pt idx="10">
                  <c:v>2355.4</c:v>
                </c:pt>
                <c:pt idx="11">
                  <c:v>963.2</c:v>
                </c:pt>
                <c:pt idx="12">
                  <c:v>705.5</c:v>
                </c:pt>
                <c:pt idx="13">
                  <c:v>681.2</c:v>
                </c:pt>
                <c:pt idx="14">
                  <c:v>524.79999999999995</c:v>
                </c:pt>
                <c:pt idx="15">
                  <c:v>925.4</c:v>
                </c:pt>
                <c:pt idx="16">
                  <c:v>128.19999999999999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D2-41D5-B2C3-10F7F1A3D42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00FF00"/>
            </a:solidFill>
            <a:ln w="9525">
              <a:solidFill>
                <a:srgbClr val="002060"/>
              </a:solidFill>
            </a:ln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B7D2-41D5-B2C3-10F7F1A3D424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B7D2-41D5-B2C3-10F7F1A3D424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B7D2-41D5-B2C3-10F7F1A3D424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B7D2-41D5-B2C3-10F7F1A3D424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B7D2-41D5-B2C3-10F7F1A3D424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B7D2-41D5-B2C3-10F7F1A3D424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rgbClr val="00206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B7D2-41D5-B2C3-10F7F1A3D424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Кондратовское </c:v>
                </c:pt>
                <c:pt idx="2">
                  <c:v>Култаевское </c:v>
                </c:pt>
                <c:pt idx="3">
                  <c:v>Фроловское </c:v>
                </c:pt>
                <c:pt idx="4">
                  <c:v>Лобановское </c:v>
                </c:pt>
                <c:pt idx="5">
                  <c:v>Сылвенское </c:v>
                </c:pt>
                <c:pt idx="6">
                  <c:v>Двуреченское </c:v>
                </c:pt>
                <c:pt idx="7">
                  <c:v>Гамовское </c:v>
                </c:pt>
                <c:pt idx="8">
                  <c:v>Усть-Качкинское </c:v>
                </c:pt>
                <c:pt idx="9">
                  <c:v>Юго-Камское </c:v>
                </c:pt>
                <c:pt idx="10">
                  <c:v>Кукуштанское </c:v>
                </c:pt>
                <c:pt idx="11">
                  <c:v>Бершетское </c:v>
                </c:pt>
                <c:pt idx="12">
                  <c:v>Юговское </c:v>
                </c:pt>
                <c:pt idx="13">
                  <c:v>Хохловское </c:v>
                </c:pt>
                <c:pt idx="14">
                  <c:v>Платошинское </c:v>
                </c:pt>
                <c:pt idx="15">
                  <c:v>Заболотское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18280.599999999999</c:v>
                </c:pt>
                <c:pt idx="1">
                  <c:v>18032.900000000001</c:v>
                </c:pt>
                <c:pt idx="2">
                  <c:v>10414.200000000001</c:v>
                </c:pt>
                <c:pt idx="3">
                  <c:v>6870.8</c:v>
                </c:pt>
                <c:pt idx="4">
                  <c:v>6634.4</c:v>
                </c:pt>
                <c:pt idx="5">
                  <c:v>6170.6</c:v>
                </c:pt>
                <c:pt idx="6">
                  <c:v>5963.2</c:v>
                </c:pt>
                <c:pt idx="7">
                  <c:v>4135.5</c:v>
                </c:pt>
                <c:pt idx="8">
                  <c:v>3734.5</c:v>
                </c:pt>
                <c:pt idx="9">
                  <c:v>3347.4</c:v>
                </c:pt>
                <c:pt idx="10">
                  <c:v>3127.4</c:v>
                </c:pt>
                <c:pt idx="11">
                  <c:v>1244.4000000000001</c:v>
                </c:pt>
                <c:pt idx="12">
                  <c:v>944</c:v>
                </c:pt>
                <c:pt idx="13">
                  <c:v>827.1</c:v>
                </c:pt>
                <c:pt idx="14">
                  <c:v>727.8</c:v>
                </c:pt>
                <c:pt idx="15">
                  <c:v>696.4</c:v>
                </c:pt>
                <c:pt idx="16">
                  <c:v>258.89999999999998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7D2-41D5-B2C3-10F7F1A3D4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32857088"/>
        <c:axId val="32867072"/>
      </c:barChart>
      <c:catAx>
        <c:axId val="32857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baseline="0"/>
            </a:pPr>
            <a:endParaRPr lang="ru-RU"/>
          </a:p>
        </c:txPr>
        <c:crossAx val="32867072"/>
        <c:crosses val="autoZero"/>
        <c:auto val="1"/>
        <c:lblAlgn val="ctr"/>
        <c:lblOffset val="100"/>
        <c:noMultiLvlLbl val="0"/>
      </c:catAx>
      <c:valAx>
        <c:axId val="32867072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1.1962495123280874E-3"/>
            </c:manualLayout>
          </c:layout>
          <c:overlay val="0"/>
        </c:title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28570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6573353408761031"/>
          <c:y val="8.0195869709567158E-2"/>
          <c:w val="0.44522410675191088"/>
          <c:h val="6.9265186747490687E-2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5.9162838495981064E-2"/>
          <c:w val="0.91624786788396062"/>
          <c:h val="0.675045957425919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rgbClr val="00B0F0"/>
            </a:solidFill>
            <a:ln w="9525">
              <a:solidFill>
                <a:srgbClr val="00206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Двуреченское </c:v>
                </c:pt>
                <c:pt idx="2">
                  <c:v>Кондратовское </c:v>
                </c:pt>
                <c:pt idx="3">
                  <c:v>Савинское </c:v>
                </c:pt>
                <c:pt idx="4">
                  <c:v>Юговское </c:v>
                </c:pt>
                <c:pt idx="5">
                  <c:v>Усть-Качкинское </c:v>
                </c:pt>
                <c:pt idx="6">
                  <c:v>Фроловское </c:v>
                </c:pt>
                <c:pt idx="7">
                  <c:v>Сылвенское </c:v>
                </c:pt>
                <c:pt idx="8">
                  <c:v>Лобановское </c:v>
                </c:pt>
                <c:pt idx="9">
                  <c:v>Юго-Камское </c:v>
                </c:pt>
                <c:pt idx="10">
                  <c:v>Заболотское </c:v>
                </c:pt>
                <c:pt idx="11">
                  <c:v>Кукуштанское </c:v>
                </c:pt>
                <c:pt idx="12">
                  <c:v>Гамовское </c:v>
                </c:pt>
                <c:pt idx="13">
                  <c:v>Хохловское </c:v>
                </c:pt>
                <c:pt idx="14">
                  <c:v>Бершетское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43506</c:v>
                </c:pt>
                <c:pt idx="1">
                  <c:v>22121</c:v>
                </c:pt>
                <c:pt idx="2">
                  <c:v>19407</c:v>
                </c:pt>
                <c:pt idx="3">
                  <c:v>27781</c:v>
                </c:pt>
                <c:pt idx="4">
                  <c:v>18904</c:v>
                </c:pt>
                <c:pt idx="5">
                  <c:v>18685</c:v>
                </c:pt>
                <c:pt idx="6">
                  <c:v>16389</c:v>
                </c:pt>
                <c:pt idx="7">
                  <c:v>16740</c:v>
                </c:pt>
                <c:pt idx="8">
                  <c:v>10982</c:v>
                </c:pt>
                <c:pt idx="9">
                  <c:v>10052</c:v>
                </c:pt>
                <c:pt idx="10">
                  <c:v>8655</c:v>
                </c:pt>
                <c:pt idx="11">
                  <c:v>8479</c:v>
                </c:pt>
                <c:pt idx="12">
                  <c:v>6452</c:v>
                </c:pt>
                <c:pt idx="13">
                  <c:v>4740</c:v>
                </c:pt>
                <c:pt idx="14">
                  <c:v>4316</c:v>
                </c:pt>
                <c:pt idx="15">
                  <c:v>2379</c:v>
                </c:pt>
                <c:pt idx="16">
                  <c:v>1218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53B-454C-876B-8F4C5E4C6C3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00FF00"/>
            </a:solidFill>
            <a:ln w="9525">
              <a:solidFill>
                <a:srgbClr val="002060"/>
              </a:solidFill>
            </a:ln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A53B-454C-876B-8F4C5E4C6C3D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53B-454C-876B-8F4C5E4C6C3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rgbClr val="00206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53B-454C-876B-8F4C5E4C6C3D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rgbClr val="00206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A53B-454C-876B-8F4C5E4C6C3D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A53B-454C-876B-8F4C5E4C6C3D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rgbClr val="00206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53B-454C-876B-8F4C5E4C6C3D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rgbClr val="00206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53B-454C-876B-8F4C5E4C6C3D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rgbClr val="00206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53B-454C-876B-8F4C5E4C6C3D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A53B-454C-876B-8F4C5E4C6C3D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rgbClr val="00206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A53B-454C-876B-8F4C5E4C6C3D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Двуреченское </c:v>
                </c:pt>
                <c:pt idx="2">
                  <c:v>Кондратовское </c:v>
                </c:pt>
                <c:pt idx="3">
                  <c:v>Савинское </c:v>
                </c:pt>
                <c:pt idx="4">
                  <c:v>Юговское </c:v>
                </c:pt>
                <c:pt idx="5">
                  <c:v>Усть-Качкинское </c:v>
                </c:pt>
                <c:pt idx="6">
                  <c:v>Фроловское </c:v>
                </c:pt>
                <c:pt idx="7">
                  <c:v>Сылвенское </c:v>
                </c:pt>
                <c:pt idx="8">
                  <c:v>Лобановское </c:v>
                </c:pt>
                <c:pt idx="9">
                  <c:v>Юго-Камское </c:v>
                </c:pt>
                <c:pt idx="10">
                  <c:v>Заболотское </c:v>
                </c:pt>
                <c:pt idx="11">
                  <c:v>Кукуштанское </c:v>
                </c:pt>
                <c:pt idx="12">
                  <c:v>Гамовское </c:v>
                </c:pt>
                <c:pt idx="13">
                  <c:v>Хохловское </c:v>
                </c:pt>
                <c:pt idx="14">
                  <c:v>Бершетское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49387</c:v>
                </c:pt>
                <c:pt idx="1">
                  <c:v>26614</c:v>
                </c:pt>
                <c:pt idx="2">
                  <c:v>21929</c:v>
                </c:pt>
                <c:pt idx="3">
                  <c:v>19964</c:v>
                </c:pt>
                <c:pt idx="4">
                  <c:v>19652</c:v>
                </c:pt>
                <c:pt idx="5">
                  <c:v>17456</c:v>
                </c:pt>
                <c:pt idx="6">
                  <c:v>17330</c:v>
                </c:pt>
                <c:pt idx="7">
                  <c:v>15505</c:v>
                </c:pt>
                <c:pt idx="8">
                  <c:v>11940</c:v>
                </c:pt>
                <c:pt idx="9">
                  <c:v>11153</c:v>
                </c:pt>
                <c:pt idx="10">
                  <c:v>8465</c:v>
                </c:pt>
                <c:pt idx="11">
                  <c:v>8150</c:v>
                </c:pt>
                <c:pt idx="12">
                  <c:v>7878</c:v>
                </c:pt>
                <c:pt idx="13">
                  <c:v>5546</c:v>
                </c:pt>
                <c:pt idx="14">
                  <c:v>4532</c:v>
                </c:pt>
                <c:pt idx="15">
                  <c:v>2153</c:v>
                </c:pt>
                <c:pt idx="16">
                  <c:v>1357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A53B-454C-876B-8F4C5E4C6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64920960"/>
        <c:axId val="64935040"/>
      </c:barChart>
      <c:catAx>
        <c:axId val="64920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baseline="0"/>
            </a:pPr>
            <a:endParaRPr lang="ru-RU"/>
          </a:p>
        </c:txPr>
        <c:crossAx val="64935040"/>
        <c:crosses val="autoZero"/>
        <c:auto val="1"/>
        <c:lblAlgn val="ctr"/>
        <c:lblOffset val="100"/>
        <c:noMultiLvlLbl val="0"/>
      </c:catAx>
      <c:valAx>
        <c:axId val="64935040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1.1962495123280874E-3"/>
            </c:manualLayout>
          </c:layout>
          <c:overlay val="0"/>
        </c:title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49209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6573353408761031"/>
          <c:y val="8.0195869709567158E-2"/>
          <c:w val="0.44522410675191088"/>
          <c:h val="6.9265186747490687E-2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68FBA-14B9-4127-BE0E-D938A5279408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52467-BA99-4BB5-8AF3-80FED26BCA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73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/>
              <a:t>	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/>
              <a:t>	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1700" y="66675"/>
            <a:ext cx="4994275" cy="37449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0" y="3883820"/>
            <a:ext cx="6624736" cy="5833580"/>
          </a:xfrm>
        </p:spPr>
        <p:txBody>
          <a:bodyPr/>
          <a:lstStyle/>
          <a:p>
            <a:pPr marL="0" marR="0" indent="361950" algn="just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156DD-372E-4D8D-ADD3-1403C52DF2A1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1458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79488" y="0"/>
            <a:ext cx="4602162" cy="34512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-31038" y="3523722"/>
            <a:ext cx="6797675" cy="6265698"/>
          </a:xfrm>
        </p:spPr>
        <p:txBody>
          <a:bodyPr/>
          <a:lstStyle/>
          <a:p>
            <a:pPr marL="0" marR="0" indent="457200" algn="just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7E4EC-DD06-4C70-8B2E-40A26DCF20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708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1069A-5EC0-A044-89A8-CA2A55D6590E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060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53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318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10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52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57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95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4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4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8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921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047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7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61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3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717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2587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4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815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9177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2539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9061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62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4296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1206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92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5824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1600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7361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4121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500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7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7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15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54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13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rgbClr val="F14124"/>
                </a:solidFill>
              </a:rPr>
              <a:t>О подходах к формированию бюджетов сельских поселений Пермского муниципального района на 2021 – 2023 годы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18880" y="5517230"/>
            <a:ext cx="48245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dirty="0">
                <a:solidFill>
                  <a:prstClr val="black"/>
                </a:solidFill>
              </a:rPr>
              <a:t>Докладчик:   Заместитель главы администрации муниципального района по экономическому развитию, начальник ФЭУ   </a:t>
            </a:r>
          </a:p>
          <a:p>
            <a:r>
              <a:rPr lang="ru-RU" altLang="ru-RU" sz="1600" dirty="0">
                <a:solidFill>
                  <a:prstClr val="black"/>
                </a:solidFill>
              </a:rPr>
              <a:t>Гладких Татьяна Николаевна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56981" cy="1257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2430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024" y="1556792"/>
            <a:ext cx="87240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2438" algn="just">
              <a:spcAft>
                <a:spcPts val="1200"/>
              </a:spcAft>
            </a:pPr>
            <a:r>
              <a:rPr lang="ru-RU" sz="2400" dirty="0">
                <a:cs typeface="Times New Roman" panose="02020603050405020304" pitchFamily="18" charset="0"/>
              </a:rPr>
              <a:t>1. Не допускать дефицит, не обеспеченный остатками средств бюджета. </a:t>
            </a:r>
          </a:p>
          <a:p>
            <a:pPr lvl="0" indent="452438" algn="just">
              <a:spcAft>
                <a:spcPts val="1200"/>
              </a:spcAft>
            </a:pPr>
            <a:r>
              <a:rPr lang="ru-RU" sz="2400" dirty="0">
                <a:cs typeface="Times New Roman" panose="02020603050405020304" pitchFamily="18" charset="0"/>
              </a:rPr>
              <a:t>2. Обеспечение целевых показателей «майских» указов   Президента РФ в части оплаты труда.</a:t>
            </a:r>
          </a:p>
          <a:p>
            <a:pPr lvl="0" indent="452438" algn="just">
              <a:spcAft>
                <a:spcPts val="1200"/>
              </a:spcAft>
            </a:pPr>
            <a:r>
              <a:rPr lang="ru-RU" sz="2400" dirty="0">
                <a:cs typeface="Times New Roman" panose="02020603050405020304" pitchFamily="18" charset="0"/>
              </a:rPr>
              <a:t>3. Исполнение «Дорожных карт» по оптимизации бюджетной сети.</a:t>
            </a:r>
          </a:p>
          <a:p>
            <a:pPr lvl="0" indent="452438" algn="just">
              <a:spcAft>
                <a:spcPts val="1200"/>
              </a:spcAft>
            </a:pPr>
            <a:r>
              <a:rPr lang="ru-RU" sz="2400" dirty="0">
                <a:cs typeface="Times New Roman" panose="02020603050405020304" pitchFamily="18" charset="0"/>
              </a:rPr>
              <a:t>4. Обеспечение доли  софинансирования субсидий.</a:t>
            </a:r>
          </a:p>
          <a:p>
            <a:pPr indent="452438" algn="just">
              <a:spcAft>
                <a:spcPts val="1200"/>
              </a:spcAft>
            </a:pPr>
            <a:r>
              <a:rPr lang="ru-RU" sz="2400" dirty="0">
                <a:cs typeface="Times New Roman" panose="02020603050405020304" pitchFamily="18" charset="0"/>
              </a:rPr>
              <a:t>5. Обеспечение своевременную и качественную работу </a:t>
            </a:r>
            <a:br>
              <a:rPr lang="ru-RU" sz="2400" dirty="0">
                <a:cs typeface="Times New Roman" panose="02020603050405020304" pitchFamily="18" charset="0"/>
              </a:rPr>
            </a:br>
            <a:r>
              <a:rPr lang="ru-RU" sz="2400" dirty="0">
                <a:cs typeface="Times New Roman" panose="02020603050405020304" pitchFamily="18" charset="0"/>
              </a:rPr>
              <a:t>в системах АЦК-Финансы, АЦК-Планирование, РИС Закупки, «Облачная бухгалтерия».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3508" y="418226"/>
            <a:ext cx="8856984" cy="830997"/>
          </a:xfrm>
          <a:prstGeom prst="rect">
            <a:avLst/>
          </a:prstGeom>
          <a:noFill/>
          <a:effectLst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rgbClr val="C00000"/>
                </a:solidFill>
                <a:latin typeface="PT Serif"/>
                <a:cs typeface="Times New Roman" pitchFamily="18" charset="0"/>
              </a:rPr>
              <a:t>Рекомендации по формированию бюджетов поселений на 2021-2023 гг.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cxnSp>
        <p:nvCxnSpPr>
          <p:cNvPr id="10" name="Straight Connector 12"/>
          <p:cNvCxnSpPr/>
          <p:nvPr/>
        </p:nvCxnSpPr>
        <p:spPr>
          <a:xfrm>
            <a:off x="539552" y="1196752"/>
            <a:ext cx="819041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6211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Прогноз по имущественным налогам</a:t>
            </a:r>
            <a:b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разрезе сельских 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поселений, тыс. руб.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98656517"/>
              </p:ext>
            </p:extLst>
          </p:nvPr>
        </p:nvGraphicFramePr>
        <p:xfrm>
          <a:off x="107504" y="548681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7294"/>
              </p:ext>
            </p:extLst>
          </p:nvPr>
        </p:nvGraphicFramePr>
        <p:xfrm>
          <a:off x="4932040" y="1523257"/>
          <a:ext cx="280831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/>
                <a:gridCol w="1404156"/>
              </a:tblGrid>
              <a:tr h="216024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712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305 532,4</a:t>
                      </a:r>
                      <a:endParaRPr lang="ru-RU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340 421,1</a:t>
                      </a:r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175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Прогноз по налогу на имущество</a:t>
            </a:r>
            <a:b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разрезе сельских 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поселений, тыс. руб.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05558383"/>
              </p:ext>
            </p:extLst>
          </p:nvPr>
        </p:nvGraphicFramePr>
        <p:xfrm>
          <a:off x="107504" y="548681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726742"/>
              </p:ext>
            </p:extLst>
          </p:nvPr>
        </p:nvGraphicFramePr>
        <p:xfrm>
          <a:off x="4932040" y="1523257"/>
          <a:ext cx="280831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/>
                <a:gridCol w="1404156"/>
              </a:tblGrid>
              <a:tr h="28803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712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64 726,4</a:t>
                      </a:r>
                      <a:endParaRPr lang="ru-RU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91 410,1</a:t>
                      </a:r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093920"/>
              </p:ext>
            </p:extLst>
          </p:nvPr>
        </p:nvGraphicFramePr>
        <p:xfrm>
          <a:off x="3779912" y="2132856"/>
          <a:ext cx="5184576" cy="745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592288"/>
              </a:tblGrid>
              <a:tr h="288031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Понижающий коэффициент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0,4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 начислениям 2019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года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0,6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 прогнозу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начислений 2020 года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334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Прогноз по земельному налогу</a:t>
            </a:r>
            <a:b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разрезе сельских 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поселений, тыс. руб.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63219846"/>
              </p:ext>
            </p:extLst>
          </p:nvPr>
        </p:nvGraphicFramePr>
        <p:xfrm>
          <a:off x="107504" y="548681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842892"/>
              </p:ext>
            </p:extLst>
          </p:nvPr>
        </p:nvGraphicFramePr>
        <p:xfrm>
          <a:off x="4932040" y="1556792"/>
          <a:ext cx="280831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/>
                <a:gridCol w="1404156"/>
              </a:tblGrid>
              <a:tr h="28803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4078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240 806,0</a:t>
                      </a:r>
                      <a:endParaRPr lang="ru-RU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249 011,0</a:t>
                      </a:r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301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548" y="116632"/>
            <a:ext cx="822960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</a:rPr>
              <a:t>Расчет нормативов на содержание органов местного самоуправления сельских поселений на 2021 год, тыс. руб.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89884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93532"/>
              </p:ext>
            </p:extLst>
          </p:nvPr>
        </p:nvGraphicFramePr>
        <p:xfrm>
          <a:off x="179512" y="880599"/>
          <a:ext cx="8712967" cy="5838793"/>
        </p:xfrm>
        <a:graphic>
          <a:graphicData uri="http://schemas.openxmlformats.org/drawingml/2006/table">
            <a:tbl>
              <a:tblPr/>
              <a:tblGrid>
                <a:gridCol w="3600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60418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№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п/п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сельского поселения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Фактические доходы за 2017 год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на 2020 год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 на ОМСУ (%)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(Согласно ПП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ПК № 735-п от 10.10.2019г.)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расчетный норматив на ОМСУ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норматива на 2021 г. от 2020 г. (" - " сокращение)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2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2020 год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2021 год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Бершетское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17 913,6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16,24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15,77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2 909,17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2 824,97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-84,19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Гамовское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26 452,7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18,87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18,69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4 991,62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4 944,01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-47,61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Двуреченское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51 334,2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13,94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12,38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7 155,99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6 355,17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-800,81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Заболотское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10 969,4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27,59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12,88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3 026,46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1 412,86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-1613,60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Кондратовское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89 868,5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7,86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7,86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7 063,66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7 063,66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Кукуштанское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40 213,4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15,81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15,81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6 357,74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6 357,74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Култаевское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75 229,7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10,85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9,39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8 162,42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7 064,07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-1098,35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Лобановское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47 873,9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16,95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11,8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8 114,63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5 649,12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-2465,51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Пальниковское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11 445,6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27,13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12,02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3 105,19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1 410,56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-1694,63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Платошинское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12 902,0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20,89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10,95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2 695,23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1 412,77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-1282,46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69 074,8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10,84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7,16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7 487,71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4 945,76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-2541,95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Сылвенское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44 321,9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16,13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12,75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7 149,12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5 651,04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-1498,08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Усть-Качкинское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32 691,4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21,76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12,78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7 113,65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4 237,03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-2876,62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Фроловское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32 289,3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13,39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13,12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4 323,54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4 236,36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-87,18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Хохловское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14 956,8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17,28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4,59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2 584,54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705,54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-1879,00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Юговское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13 934,0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17,21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10,14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2 398,04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1 412,91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-985,13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888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41 840,4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15,19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15,19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6 355,56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6 355,56   </a:t>
                      </a:r>
                    </a:p>
                  </a:txBody>
                  <a:tcPr marL="3810" marR="3810" marT="3810" marB="0" anchor="b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-     </a:t>
                      </a:r>
                    </a:p>
                  </a:txBody>
                  <a:tcPr marL="3810" marR="3810" marT="381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89800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774086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</a:rPr>
              <a:t>Информация по нормативу количества ставок на содержание ОМС на 2021 год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89884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59952"/>
              </p:ext>
            </p:extLst>
          </p:nvPr>
        </p:nvGraphicFramePr>
        <p:xfrm>
          <a:off x="827584" y="1052742"/>
          <a:ext cx="7776864" cy="5472601"/>
        </p:xfrm>
        <a:graphic>
          <a:graphicData uri="http://schemas.openxmlformats.org/drawingml/2006/table">
            <a:tbl>
              <a:tblPr/>
              <a:tblGrid>
                <a:gridCol w="468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40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16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30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30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3663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39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сельского поселения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населения на 01.01.2020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Фактически на 01.07.2020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 на 2021 год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норматива на 2021 г. от 2020 г. (" - " сокращение)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Бершетское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3 780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-1,20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Гамовское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6 557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Двуреченское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9 666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11,40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-2,40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Заболотское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1 630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Кондратовское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13 844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8,25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8,25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Кукуштанское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8 647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8,50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Култаевское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14 242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Лобановское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10 432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Пальниковское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1 501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5,50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-3,50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Платошинское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2 259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-1,70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6 950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Сылвенское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10 100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Усть-Качкинское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5 829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13,50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-7,50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Фроловское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6 855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5,25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0,75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Хохловское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1 354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4,55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-3,55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Юговское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2 324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666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9 147  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47986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http://%D1%83%D1%81%D0%BB%D1%83%D0%B3%D0%B8%D1%82%D1%83%D1%82.%D1%80%D1%84/css/images/med_big.png"/>
          <p:cNvSpPr>
            <a:spLocks noChangeAspect="1" noChangeArrowheads="1"/>
          </p:cNvSpPr>
          <p:nvPr/>
        </p:nvSpPr>
        <p:spPr bwMode="auto">
          <a:xfrm>
            <a:off x="155575" y="-14445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AutoShape 4" descr="http://%D1%83%D1%81%D0%BB%D1%83%D0%B3%D0%B8%D1%82%D1%83%D1%82.%D1%80%D1%84/css/images/med_big.png"/>
          <p:cNvSpPr>
            <a:spLocks noChangeAspect="1" noChangeArrowheads="1"/>
          </p:cNvSpPr>
          <p:nvPr/>
        </p:nvSpPr>
        <p:spPr bwMode="auto">
          <a:xfrm>
            <a:off x="307975" y="794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AutoShape 6" descr="http://%D1%83%D1%81%D0%BB%D1%83%D0%B3%D0%B8%D1%82%D1%83%D1%82.%D1%80%D1%84/css/images/med_big.png"/>
          <p:cNvSpPr>
            <a:spLocks noChangeAspect="1" noChangeArrowheads="1"/>
          </p:cNvSpPr>
          <p:nvPr/>
        </p:nvSpPr>
        <p:spPr bwMode="auto">
          <a:xfrm>
            <a:off x="460375" y="16034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9" name="AutoShape 8" descr="http://%D1%83%D1%81%D0%BB%D1%83%D0%B3%D0%B8%D1%82%D1%83%D1%82.%D1%80%D1%84/css/images/med_big.png"/>
          <p:cNvSpPr>
            <a:spLocks noChangeAspect="1" noChangeArrowheads="1"/>
          </p:cNvSpPr>
          <p:nvPr/>
        </p:nvSpPr>
        <p:spPr bwMode="auto">
          <a:xfrm>
            <a:off x="612775" y="31274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551140" y="27186"/>
            <a:ext cx="8512496" cy="83099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rgbClr val="DC231E"/>
                </a:solidFill>
                <a:latin typeface="PT Serif"/>
                <a:cs typeface="Times New Roman" pitchFamily="18" charset="0"/>
              </a:rPr>
              <a:t>Внесение изменений в порядок предоставления целевых межбюджетных трансфертов на 2021-2023 гг.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748254"/>
              </p:ext>
            </p:extLst>
          </p:nvPr>
        </p:nvGraphicFramePr>
        <p:xfrm>
          <a:off x="296578" y="827525"/>
          <a:ext cx="8512496" cy="5495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85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565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073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77366">
                <a:tc>
                  <a:txBody>
                    <a:bodyPr/>
                    <a:lstStyle/>
                    <a:p>
                      <a:pPr algn="ctr"/>
                      <a:r>
                        <a:rPr lang="ru-RU" sz="22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Направления</a:t>
                      </a:r>
                    </a:p>
                  </a:txBody>
                  <a:tcPr marT="54864" marB="54864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/>
                        <a:t>Федеральные средства </a:t>
                      </a:r>
                    </a:p>
                  </a:txBody>
                  <a:tcPr marT="54864" marB="54864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/>
                        <a:t>Краевые средства</a:t>
                      </a:r>
                    </a:p>
                  </a:txBody>
                  <a:tcPr marT="54864" marB="54864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707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dirty="0"/>
                        <a:t>Срок подписания соглашений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dirty="0"/>
                        <a:t>по субсидиям и иным МБТ </a:t>
                      </a:r>
                    </a:p>
                  </a:txBody>
                  <a:tcPr marT="54864" marB="54864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до 1 января </a:t>
                      </a:r>
                    </a:p>
                    <a:p>
                      <a:pPr algn="ctr"/>
                      <a:r>
                        <a:rPr lang="ru-RU" sz="1900" dirty="0"/>
                        <a:t>с региональным ИОГВ </a:t>
                      </a:r>
                      <a:endParaRPr lang="ru-RU" sz="2400" dirty="0"/>
                    </a:p>
                    <a:p>
                      <a:pPr algn="ctr"/>
                      <a:endParaRPr lang="ru-RU" sz="1700" dirty="0"/>
                    </a:p>
                    <a:p>
                      <a:pPr algn="ctr"/>
                      <a:r>
                        <a:rPr lang="ru-RU" sz="1900" dirty="0"/>
                        <a:t>30 дней </a:t>
                      </a:r>
                      <a:r>
                        <a:rPr lang="ru-RU" sz="1700" dirty="0"/>
                        <a:t>с ОМСУ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0" dirty="0">
                          <a:solidFill>
                            <a:srgbClr val="C00000"/>
                          </a:solidFill>
                        </a:rPr>
                        <a:t>по </a:t>
                      </a:r>
                      <a:r>
                        <a:rPr lang="ru-RU" sz="1900" b="0" dirty="0" err="1">
                          <a:solidFill>
                            <a:srgbClr val="C00000"/>
                          </a:solidFill>
                        </a:rPr>
                        <a:t>нац.проектам</a:t>
                      </a:r>
                      <a:endParaRPr lang="ru-RU" sz="1900" b="0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1900" dirty="0"/>
                        <a:t>15 дней </a:t>
                      </a:r>
                      <a:r>
                        <a:rPr lang="ru-RU" sz="1700" dirty="0"/>
                        <a:t>с ОМСУ </a:t>
                      </a:r>
                    </a:p>
                  </a:txBody>
                  <a:tcPr marT="54864" marB="54864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C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</a:rPr>
                        <a:t>до 1 января*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/>
                        <a:t>с ОМСУ</a:t>
                      </a:r>
                    </a:p>
                  </a:txBody>
                  <a:tcPr marT="54864" marB="54864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44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dirty="0"/>
                        <a:t>Требование </a:t>
                      </a:r>
                      <a:br>
                        <a:rPr lang="ru-RU" sz="1800" b="0" dirty="0"/>
                      </a:br>
                      <a:r>
                        <a:rPr lang="ru-RU" sz="1800" b="0" dirty="0"/>
                        <a:t>о заключении соглашений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dirty="0"/>
                        <a:t>о предоставлении субсидий и иных МБТ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dirty="0"/>
                        <a:t>на срок не менее срока, на который утверждено распределение</a:t>
                      </a:r>
                    </a:p>
                  </a:txBody>
                  <a:tcPr marT="54864" marB="54864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Действует</a:t>
                      </a:r>
                    </a:p>
                  </a:txBody>
                  <a:tcPr marT="54864" marB="54864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Установить с 2021 г.</a:t>
                      </a:r>
                    </a:p>
                  </a:txBody>
                  <a:tcPr marT="54864" marB="54864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0376" y="6366927"/>
            <a:ext cx="3463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* - согласно ППК № 962-п</a:t>
            </a: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8535356" y="3762169"/>
            <a:ext cx="72008" cy="2333059"/>
          </a:xfrm>
          <a:prstGeom prst="rightBrac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610785" y="3924883"/>
            <a:ext cx="720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проект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154" y="2478495"/>
            <a:ext cx="779813" cy="777686"/>
          </a:xfrm>
          <a:prstGeom prst="rect">
            <a:avLst/>
          </a:prstGeom>
        </p:spPr>
      </p:pic>
      <p:cxnSp>
        <p:nvCxnSpPr>
          <p:cNvPr id="11" name="Прямая со стрелкой 10"/>
          <p:cNvCxnSpPr/>
          <p:nvPr/>
        </p:nvCxnSpPr>
        <p:spPr>
          <a:xfrm>
            <a:off x="4644008" y="2230860"/>
            <a:ext cx="0" cy="259229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57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67544" y="28992"/>
            <a:ext cx="8928993" cy="830997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rgbClr val="DC231E"/>
                </a:solidFill>
                <a:latin typeface="PT Serif"/>
                <a:cs typeface="Times New Roman" pitchFamily="18" charset="0"/>
              </a:rPr>
              <a:t>Внесение бюджетов на 2021-2023 годы на рассмотрение представительных органов</a:t>
            </a:r>
          </a:p>
        </p:txBody>
      </p:sp>
      <p:sp>
        <p:nvSpPr>
          <p:cNvPr id="5" name="Номер слайда 3"/>
          <p:cNvSpPr txBox="1">
            <a:spLocks/>
          </p:cNvSpPr>
          <p:nvPr/>
        </p:nvSpPr>
        <p:spPr>
          <a:xfrm>
            <a:off x="6871580" y="64026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1073547" y="1360473"/>
            <a:ext cx="2830830" cy="848150"/>
          </a:xfrm>
          <a:prstGeom prst="flowChartAlternateProcess">
            <a:avLst/>
          </a:prstGeom>
          <a:noFill/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5333" tIns="27940" rIns="339453" bIns="27940" numCol="1" spcCol="1270" anchor="ctr" anchorCtr="0">
            <a:noAutofit/>
          </a:bodyPr>
          <a:lstStyle/>
          <a:p>
            <a:pPr algn="ctr" defTabSz="1955800">
              <a:lnSpc>
                <a:spcPts val="1500"/>
              </a:lnSpc>
              <a:spcBef>
                <a:spcPct val="0"/>
              </a:spcBef>
            </a:pPr>
            <a:r>
              <a:rPr lang="ru-RU" sz="17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rPr>
              <a:t>не позднее </a:t>
            </a:r>
          </a:p>
          <a:p>
            <a:pPr algn="ctr" defTabSz="1955800">
              <a:lnSpc>
                <a:spcPts val="1500"/>
              </a:lnSpc>
              <a:spcBef>
                <a:spcPct val="0"/>
              </a:spcBef>
            </a:pPr>
            <a:r>
              <a:rPr lang="ru-RU" sz="1700" b="1" dirty="0">
                <a:solidFill>
                  <a:srgbClr val="C00000"/>
                </a:solidFill>
              </a:rPr>
              <a:t>15 ноября </a:t>
            </a:r>
          </a:p>
          <a:p>
            <a:pPr algn="ctr" defTabSz="1955800">
              <a:lnSpc>
                <a:spcPts val="1500"/>
              </a:lnSpc>
              <a:spcBef>
                <a:spcPct val="0"/>
              </a:spcBef>
            </a:pPr>
            <a:r>
              <a:rPr lang="ru-RU" sz="17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rPr>
              <a:t>текущего года</a:t>
            </a: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520149"/>
              </p:ext>
            </p:extLst>
          </p:nvPr>
        </p:nvGraphicFramePr>
        <p:xfrm>
          <a:off x="1979713" y="2305675"/>
          <a:ext cx="6853571" cy="154533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8117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17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832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i="1" u="none" cap="none" baseline="0" dirty="0">
                          <a:solidFill>
                            <a:schemeClr val="tx1"/>
                          </a:solidFill>
                          <a:effectLst/>
                        </a:rPr>
                        <a:t>Сроки принятия б</a:t>
                      </a:r>
                      <a:r>
                        <a:rPr lang="ru-RU" sz="1700" i="0" u="none" cap="none" baseline="0" dirty="0">
                          <a:solidFill>
                            <a:schemeClr val="tx1"/>
                          </a:solidFill>
                          <a:effectLst/>
                        </a:rPr>
                        <a:t>юджетов </a:t>
                      </a:r>
                      <a:r>
                        <a:rPr lang="ru-RU" sz="1700" i="1" u="none" cap="none" baseline="0" dirty="0">
                          <a:solidFill>
                            <a:schemeClr val="tx1"/>
                          </a:solidFill>
                          <a:effectLst/>
                        </a:rPr>
                        <a:t>в 2020 г. </a:t>
                      </a:r>
                      <a:endParaRPr lang="ru-RU" sz="1700" i="0" u="none" cap="none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T="54864" marB="54864"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lang="ru-RU" sz="1600" i="0" u="non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Бюджеты поселений</a:t>
                      </a:r>
                      <a:endParaRPr lang="ru-RU" sz="19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54864" marB="54864"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Краевой</a:t>
                      </a:r>
                      <a:r>
                        <a:rPr lang="ru-RU" sz="19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бюджет</a:t>
                      </a:r>
                      <a:endParaRPr lang="ru-RU" sz="19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54864" marB="54864"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ОМСу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</a:t>
                      </a:r>
                      <a:r>
                        <a:rPr lang="ru-RU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декабря</a:t>
                      </a:r>
                      <a:endParaRPr lang="ru-RU" sz="1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54864" marB="54864"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 </a:t>
                      </a:r>
                      <a:r>
                        <a:rPr lang="ru-RU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ноября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(внесение– 1 октября)</a:t>
                      </a:r>
                    </a:p>
                  </a:txBody>
                  <a:tcPr marT="54864" marB="54864"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ru-RU" sz="1900" dirty="0" smtClean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ОМСу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 с </a:t>
                      </a:r>
                      <a:r>
                        <a:rPr lang="ru-RU" sz="19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по </a:t>
                      </a:r>
                      <a:r>
                        <a:rPr lang="ru-RU" sz="1900" b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700" dirty="0">
                          <a:solidFill>
                            <a:schemeClr val="tx1"/>
                          </a:solidFill>
                        </a:rPr>
                        <a:t>декабря</a:t>
                      </a:r>
                    </a:p>
                  </a:txBody>
                  <a:tcPr marT="54864" marB="54864"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pSp>
        <p:nvGrpSpPr>
          <p:cNvPr id="6" name="Группа 5"/>
          <p:cNvGrpSpPr/>
          <p:nvPr/>
        </p:nvGrpSpPr>
        <p:grpSpPr>
          <a:xfrm rot="10800000">
            <a:off x="100723" y="1407976"/>
            <a:ext cx="1508631" cy="685096"/>
            <a:chOff x="7099101" y="918495"/>
            <a:chExt cx="2044898" cy="969524"/>
          </a:xfrm>
        </p:grpSpPr>
        <p:sp>
          <p:nvSpPr>
            <p:cNvPr id="17" name="Полилиния 16"/>
            <p:cNvSpPr/>
            <p:nvPr/>
          </p:nvSpPr>
          <p:spPr>
            <a:xfrm rot="10800000">
              <a:off x="7099101" y="918495"/>
              <a:ext cx="2044898" cy="955062"/>
            </a:xfrm>
            <a:custGeom>
              <a:avLst/>
              <a:gdLst>
                <a:gd name="connsiteX0" fmla="*/ 0 w 2044898"/>
                <a:gd name="connsiteY0" fmla="*/ 0 h 817959"/>
                <a:gd name="connsiteX1" fmla="*/ 1635919 w 2044898"/>
                <a:gd name="connsiteY1" fmla="*/ 0 h 817959"/>
                <a:gd name="connsiteX2" fmla="*/ 2044898 w 2044898"/>
                <a:gd name="connsiteY2" fmla="*/ 408980 h 817959"/>
                <a:gd name="connsiteX3" fmla="*/ 1635919 w 2044898"/>
                <a:gd name="connsiteY3" fmla="*/ 817959 h 817959"/>
                <a:gd name="connsiteX4" fmla="*/ 0 w 2044898"/>
                <a:gd name="connsiteY4" fmla="*/ 817959 h 817959"/>
                <a:gd name="connsiteX5" fmla="*/ 408980 w 2044898"/>
                <a:gd name="connsiteY5" fmla="*/ 408980 h 817959"/>
                <a:gd name="connsiteX6" fmla="*/ 0 w 2044898"/>
                <a:gd name="connsiteY6" fmla="*/ 0 h 817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44898" h="817959">
                  <a:moveTo>
                    <a:pt x="0" y="0"/>
                  </a:moveTo>
                  <a:lnTo>
                    <a:pt x="1635919" y="0"/>
                  </a:lnTo>
                  <a:lnTo>
                    <a:pt x="2044898" y="408980"/>
                  </a:lnTo>
                  <a:lnTo>
                    <a:pt x="1635919" y="817959"/>
                  </a:lnTo>
                  <a:lnTo>
                    <a:pt x="0" y="817959"/>
                  </a:lnTo>
                  <a:lnTo>
                    <a:pt x="408980" y="40898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0570" tIns="10795" rIns="408979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b="1" kern="1200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 rot="10800000">
              <a:off x="7302865" y="1051754"/>
              <a:ext cx="1529416" cy="8362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>
                  <a:solidFill>
                    <a:schemeClr val="bg1"/>
                  </a:solidFill>
                </a:rPr>
                <a:t>статья 185 Бюджетного кодекса РФ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00722" y="954208"/>
            <a:ext cx="6556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</a:rPr>
              <a:t>Сроки внесения проекта бюджета в представительный орган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51720" y="5721121"/>
            <a:ext cx="6696744" cy="923330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Пересмотр  сроков внесения проектов бюджетов </a:t>
            </a:r>
            <a:br>
              <a:rPr lang="ru-RU" dirty="0"/>
            </a:br>
            <a:r>
              <a:rPr lang="ru-RU" dirty="0"/>
              <a:t>на рассмотрение представительных органов  -</a:t>
            </a:r>
            <a:br>
              <a:rPr lang="ru-RU" dirty="0"/>
            </a:br>
            <a:r>
              <a:rPr lang="ru-RU" dirty="0"/>
              <a:t>  утверждение бюджетов </a:t>
            </a:r>
            <a:r>
              <a:rPr lang="ru-RU" b="1" dirty="0">
                <a:solidFill>
                  <a:srgbClr val="C00000"/>
                </a:solidFill>
              </a:rPr>
              <a:t>до 15 декабря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37667" y="2954751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C00000"/>
                </a:solidFill>
              </a:rPr>
              <a:t>!</a:t>
            </a:r>
          </a:p>
        </p:txBody>
      </p:sp>
      <p:sp>
        <p:nvSpPr>
          <p:cNvPr id="23" name="Блок-схема: альтернативный процесс 22"/>
          <p:cNvSpPr/>
          <p:nvPr/>
        </p:nvSpPr>
        <p:spPr>
          <a:xfrm>
            <a:off x="1074424" y="4662328"/>
            <a:ext cx="2830830" cy="848150"/>
          </a:xfrm>
          <a:prstGeom prst="flowChartAlternateProcess">
            <a:avLst/>
          </a:prstGeom>
          <a:noFill/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5333" tIns="27940" rIns="339453" bIns="27940" numCol="1" spcCol="1270" anchor="ctr" anchorCtr="0">
            <a:noAutofit/>
          </a:bodyPr>
          <a:lstStyle/>
          <a:p>
            <a:pPr algn="ctr" defTabSz="1955800">
              <a:lnSpc>
                <a:spcPts val="1500"/>
              </a:lnSpc>
              <a:spcBef>
                <a:spcPct val="0"/>
              </a:spcBef>
            </a:pPr>
            <a:r>
              <a:rPr lang="ru-RU" sz="17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rPr>
              <a:t>не позднее </a:t>
            </a:r>
          </a:p>
          <a:p>
            <a:pPr algn="ctr" defTabSz="1955800">
              <a:lnSpc>
                <a:spcPts val="1500"/>
              </a:lnSpc>
              <a:spcBef>
                <a:spcPct val="0"/>
              </a:spcBef>
            </a:pPr>
            <a:r>
              <a:rPr lang="ru-RU" sz="1700" b="1" dirty="0">
                <a:solidFill>
                  <a:srgbClr val="C00000"/>
                </a:solidFill>
              </a:rPr>
              <a:t>1 января </a:t>
            </a:r>
          </a:p>
          <a:p>
            <a:pPr algn="ctr" defTabSz="1955800">
              <a:lnSpc>
                <a:spcPts val="1500"/>
              </a:lnSpc>
              <a:spcBef>
                <a:spcPct val="0"/>
              </a:spcBef>
            </a:pPr>
            <a:r>
              <a:rPr lang="ru-RU" sz="1700" dirty="0"/>
              <a:t>очередного</a:t>
            </a:r>
            <a:r>
              <a:rPr lang="ru-RU" sz="17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rPr>
              <a:t> года</a:t>
            </a:r>
          </a:p>
        </p:txBody>
      </p:sp>
      <p:grpSp>
        <p:nvGrpSpPr>
          <p:cNvPr id="24" name="Группа 23"/>
          <p:cNvGrpSpPr/>
          <p:nvPr/>
        </p:nvGrpSpPr>
        <p:grpSpPr>
          <a:xfrm rot="10800000">
            <a:off x="101600" y="4720052"/>
            <a:ext cx="1517340" cy="674876"/>
            <a:chOff x="7087296" y="918495"/>
            <a:chExt cx="2056703" cy="955062"/>
          </a:xfrm>
        </p:grpSpPr>
        <p:sp>
          <p:nvSpPr>
            <p:cNvPr id="25" name="Полилиния 24"/>
            <p:cNvSpPr/>
            <p:nvPr/>
          </p:nvSpPr>
          <p:spPr>
            <a:xfrm rot="10800000">
              <a:off x="7099101" y="918495"/>
              <a:ext cx="2044898" cy="955062"/>
            </a:xfrm>
            <a:custGeom>
              <a:avLst/>
              <a:gdLst>
                <a:gd name="connsiteX0" fmla="*/ 0 w 2044898"/>
                <a:gd name="connsiteY0" fmla="*/ 0 h 817959"/>
                <a:gd name="connsiteX1" fmla="*/ 1635919 w 2044898"/>
                <a:gd name="connsiteY1" fmla="*/ 0 h 817959"/>
                <a:gd name="connsiteX2" fmla="*/ 2044898 w 2044898"/>
                <a:gd name="connsiteY2" fmla="*/ 408980 h 817959"/>
                <a:gd name="connsiteX3" fmla="*/ 1635919 w 2044898"/>
                <a:gd name="connsiteY3" fmla="*/ 817959 h 817959"/>
                <a:gd name="connsiteX4" fmla="*/ 0 w 2044898"/>
                <a:gd name="connsiteY4" fmla="*/ 817959 h 817959"/>
                <a:gd name="connsiteX5" fmla="*/ 408980 w 2044898"/>
                <a:gd name="connsiteY5" fmla="*/ 408980 h 817959"/>
                <a:gd name="connsiteX6" fmla="*/ 0 w 2044898"/>
                <a:gd name="connsiteY6" fmla="*/ 0 h 817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44898" h="817959">
                  <a:moveTo>
                    <a:pt x="0" y="0"/>
                  </a:moveTo>
                  <a:lnTo>
                    <a:pt x="1635919" y="0"/>
                  </a:lnTo>
                  <a:lnTo>
                    <a:pt x="2044898" y="408980"/>
                  </a:lnTo>
                  <a:lnTo>
                    <a:pt x="1635919" y="817959"/>
                  </a:lnTo>
                  <a:lnTo>
                    <a:pt x="0" y="817959"/>
                  </a:lnTo>
                  <a:lnTo>
                    <a:pt x="408980" y="4089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0570" tIns="10795" rIns="408979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b="1" kern="1200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 rot="10800000">
              <a:off x="7087296" y="1139056"/>
              <a:ext cx="1810754" cy="6010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>
                  <a:solidFill>
                    <a:schemeClr val="bg1"/>
                  </a:solidFill>
                </a:rPr>
                <a:t>Постановление ППК № 962-п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00722" y="4156560"/>
            <a:ext cx="8503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Сроки заключения Соглашений по целевым МБТ за счет средств бюджета Пермского края</a:t>
            </a:r>
          </a:p>
        </p:txBody>
      </p:sp>
      <p:pic>
        <p:nvPicPr>
          <p:cNvPr id="33" name="Picture 2" descr="C:\Users\EAN\Pictures\Иконки\noun_1452088_cc.png"/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4109"/>
          <a:stretch/>
        </p:blipFill>
        <p:spPr bwMode="auto">
          <a:xfrm>
            <a:off x="7580678" y="902575"/>
            <a:ext cx="715404" cy="61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306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458247"/>
              </p:ext>
            </p:extLst>
          </p:nvPr>
        </p:nvGraphicFramePr>
        <p:xfrm>
          <a:off x="419492" y="1484784"/>
          <a:ext cx="8352928" cy="38884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46565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6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Наименование показателя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2021 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2022 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2023 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Индекс потребительских цен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104,0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100,0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100,0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Индекс - дефлятор цен на тепловую энергию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105,0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100,0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100,0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Индекс – дефлятор цен на электрическую энергию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105,0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100,0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Индекс – дефлятор цен на водоснабжение и водоотведение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105,0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63745" y="279322"/>
            <a:ext cx="866442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Индексы-дефляторы, применяемые для формирования бюджета </a:t>
            </a:r>
            <a:endParaRPr kumimoji="0" lang="ru-RU" altLang="ru-RU" sz="9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2021 – 2023 гг.: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3151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848</Words>
  <Application>Microsoft Office PowerPoint</Application>
  <PresentationFormat>Экран (4:3)</PresentationFormat>
  <Paragraphs>383</Paragraphs>
  <Slides>10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Тема Office</vt:lpstr>
      <vt:lpstr>3_Воздушный поток</vt:lpstr>
      <vt:lpstr>2_Воздушный поток</vt:lpstr>
      <vt:lpstr>Презентация PowerPoint</vt:lpstr>
      <vt:lpstr>Прогноз по имущественным налогам в разрезе сельских поселений, тыс. руб.</vt:lpstr>
      <vt:lpstr>Прогноз по налогу на имущество в разрезе сельских поселений, тыс. руб.</vt:lpstr>
      <vt:lpstr>Прогноз по земельному налогу в разрезе сельских поселений, тыс. руб.</vt:lpstr>
      <vt:lpstr>Расчет нормативов на содержание органов местного самоуправления сельских поселений на 2021 год, тыс. руб.  </vt:lpstr>
      <vt:lpstr>Информация по нормативу количества ставок на содержание ОМС на 2021 год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недоимки по имущественным налогам по состоянию на 01.08.2020, тыс. руб.</dc:title>
  <dc:creator>feu21-01</dc:creator>
  <cp:lastModifiedBy>feu21-01</cp:lastModifiedBy>
  <cp:revision>22</cp:revision>
  <cp:lastPrinted>2020-08-25T11:42:52Z</cp:lastPrinted>
  <dcterms:created xsi:type="dcterms:W3CDTF">2020-08-21T09:03:44Z</dcterms:created>
  <dcterms:modified xsi:type="dcterms:W3CDTF">2020-08-27T04:13:02Z</dcterms:modified>
</cp:coreProperties>
</file>